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Nunito"/>
      <p:regular r:id="rId16"/>
      <p:bold r:id="rId17"/>
      <p:italic r:id="rId18"/>
      <p:boldItalic r:id="rId19"/>
    </p:embeddedFont>
    <p:embeddedFont>
      <p:font typeface="Garamond"/>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Garamond-regular.fntdata"/><Relationship Id="rId11" Type="http://schemas.openxmlformats.org/officeDocument/2006/relationships/slide" Target="slides/slide6.xml"/><Relationship Id="rId22" Type="http://schemas.openxmlformats.org/officeDocument/2006/relationships/font" Target="fonts/Garamond-italic.fntdata"/><Relationship Id="rId10" Type="http://schemas.openxmlformats.org/officeDocument/2006/relationships/slide" Target="slides/slide5.xml"/><Relationship Id="rId21" Type="http://schemas.openxmlformats.org/officeDocument/2006/relationships/font" Target="fonts/Garamond-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Garamon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Nunito-bold.fntdata"/><Relationship Id="rId16" Type="http://schemas.openxmlformats.org/officeDocument/2006/relationships/font" Target="fonts/Nunito-regular.fntdata"/><Relationship Id="rId5" Type="http://schemas.openxmlformats.org/officeDocument/2006/relationships/notesMaster" Target="notesMasters/notesMaster1.xml"/><Relationship Id="rId19" Type="http://schemas.openxmlformats.org/officeDocument/2006/relationships/font" Target="fonts/Nunito-boldItalic.fntdata"/><Relationship Id="rId6" Type="http://schemas.openxmlformats.org/officeDocument/2006/relationships/slide" Target="slides/slide1.xml"/><Relationship Id="rId18" Type="http://schemas.openxmlformats.org/officeDocument/2006/relationships/font" Target="fonts/Nunito-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g563f6035a4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563f6035a4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563f6035a4_0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563f6035a4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563f6035a4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563f6035a4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563f6035a4_0_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563f6035a4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563f6035a4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563f6035a4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563f6035a4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563f6035a4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563f6035a4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563f6035a4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563f6035a4_0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563f6035a4_0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563f6035a4_0_1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563f6035a4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lstStyle>
            <a:lvl1pPr indent="-311150" lvl="0" marL="457200" algn="ctr">
              <a:spcBef>
                <a:spcPts val="0"/>
              </a:spcBef>
              <a:spcAft>
                <a:spcPts val="0"/>
              </a:spcAft>
              <a:buSzPts val="1300"/>
              <a:buChar char="●"/>
              <a:defRPr/>
            </a:lvl1pPr>
            <a:lvl2pPr indent="-298450" lvl="1" marL="914400" algn="ctr">
              <a:spcBef>
                <a:spcPts val="1600"/>
              </a:spcBef>
              <a:spcAft>
                <a:spcPts val="0"/>
              </a:spcAft>
              <a:buSzPts val="1100"/>
              <a:buChar char="○"/>
              <a:defRPr/>
            </a:lvl2pPr>
            <a:lvl3pPr indent="-298450" lvl="2" marL="1371600" algn="ctr">
              <a:spcBef>
                <a:spcPts val="1600"/>
              </a:spcBef>
              <a:spcAft>
                <a:spcPts val="0"/>
              </a:spcAft>
              <a:buSzPts val="1100"/>
              <a:buChar char="■"/>
              <a:defRPr/>
            </a:lvl3pPr>
            <a:lvl4pPr indent="-298450" lvl="3" marL="1828800" algn="ctr">
              <a:spcBef>
                <a:spcPts val="1600"/>
              </a:spcBef>
              <a:spcAft>
                <a:spcPts val="0"/>
              </a:spcAft>
              <a:buSzPts val="1100"/>
              <a:buChar char="●"/>
              <a:defRPr/>
            </a:lvl4pPr>
            <a:lvl5pPr indent="-298450" lvl="4" marL="2286000" algn="ctr">
              <a:spcBef>
                <a:spcPts val="1600"/>
              </a:spcBef>
              <a:spcAft>
                <a:spcPts val="0"/>
              </a:spcAft>
              <a:buSzPts val="1100"/>
              <a:buChar char="○"/>
              <a:defRPr/>
            </a:lvl5pPr>
            <a:lvl6pPr indent="-298450" lvl="5" marL="2743200" algn="ctr">
              <a:spcBef>
                <a:spcPts val="1600"/>
              </a:spcBef>
              <a:spcAft>
                <a:spcPts val="0"/>
              </a:spcAft>
              <a:buSzPts val="1100"/>
              <a:buChar char="■"/>
              <a:defRPr/>
            </a:lvl6pPr>
            <a:lvl7pPr indent="-298450" lvl="6" marL="3200400" algn="ctr">
              <a:spcBef>
                <a:spcPts val="1600"/>
              </a:spcBef>
              <a:spcAft>
                <a:spcPts val="0"/>
              </a:spcAft>
              <a:buSzPts val="1100"/>
              <a:buChar char="●"/>
              <a:defRPr/>
            </a:lvl7pPr>
            <a:lvl8pPr indent="-298450" lvl="7" marL="3657600" algn="ctr">
              <a:spcBef>
                <a:spcPts val="1600"/>
              </a:spcBef>
              <a:spcAft>
                <a:spcPts val="0"/>
              </a:spcAft>
              <a:buSzPts val="1100"/>
              <a:buChar char="○"/>
              <a:defRPr/>
            </a:lvl8pPr>
            <a:lvl9pPr indent="-298450" lvl="8" marL="4114800" algn="ctr">
              <a:spcBef>
                <a:spcPts val="1600"/>
              </a:spcBef>
              <a:spcAft>
                <a:spcPts val="160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1600"/>
              </a:spcBef>
              <a:spcAft>
                <a:spcPts val="160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 Id="rId6" Type="http://schemas.openxmlformats.org/officeDocument/2006/relationships/image" Target="../media/image3.png"/><Relationship Id="rId7"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2480338" y="1949275"/>
            <a:ext cx="3968400" cy="1448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s"/>
              <a:t>PERIÓDICO INTELIGENTE</a:t>
            </a:r>
            <a:endParaRPr b="1"/>
          </a:p>
        </p:txBody>
      </p:sp>
      <p:sp>
        <p:nvSpPr>
          <p:cNvPr id="129" name="Google Shape;129;p13"/>
          <p:cNvSpPr txBox="1"/>
          <p:nvPr>
            <p:ph idx="1" type="subTitle"/>
          </p:nvPr>
        </p:nvSpPr>
        <p:spPr>
          <a:xfrm>
            <a:off x="3284175" y="4074458"/>
            <a:ext cx="5361300" cy="52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t>Autor: Aldo Eduardo Niebla Cruz</a:t>
            </a:r>
            <a:endParaRPr/>
          </a:p>
        </p:txBody>
      </p:sp>
      <p:sp>
        <p:nvSpPr>
          <p:cNvPr id="130" name="Google Shape;130;p13"/>
          <p:cNvSpPr txBox="1"/>
          <p:nvPr>
            <p:ph idx="1" type="subTitle"/>
          </p:nvPr>
        </p:nvSpPr>
        <p:spPr>
          <a:xfrm>
            <a:off x="1058100" y="1081950"/>
            <a:ext cx="7230300" cy="52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s" sz="2400"/>
              <a:t>LABORATORIO NACIONAL DE GEOINTELIGENCIA</a:t>
            </a:r>
            <a:endParaRPr b="1" sz="2400"/>
          </a:p>
          <a:p>
            <a:pPr indent="0" lvl="0" marL="0" rtl="0" algn="l">
              <a:spcBef>
                <a:spcPts val="0"/>
              </a:spcBef>
              <a:spcAft>
                <a:spcPts val="0"/>
              </a:spcAft>
              <a:buNone/>
            </a:pPr>
            <a:r>
              <a:t/>
            </a:r>
            <a:endParaRPr b="1" sz="2400"/>
          </a:p>
        </p:txBody>
      </p:sp>
      <p:pic>
        <p:nvPicPr>
          <p:cNvPr id="131" name="Google Shape;131;p13"/>
          <p:cNvPicPr preferRelativeResize="0"/>
          <p:nvPr/>
        </p:nvPicPr>
        <p:blipFill>
          <a:blip r:embed="rId3">
            <a:alphaModFix/>
          </a:blip>
          <a:stretch>
            <a:fillRect/>
          </a:stretch>
        </p:blipFill>
        <p:spPr>
          <a:xfrm>
            <a:off x="732575" y="2080700"/>
            <a:ext cx="1487650" cy="1185275"/>
          </a:xfrm>
          <a:prstGeom prst="rect">
            <a:avLst/>
          </a:prstGeom>
          <a:noFill/>
          <a:ln>
            <a:noFill/>
          </a:ln>
        </p:spPr>
      </p:pic>
      <p:pic>
        <p:nvPicPr>
          <p:cNvPr id="132" name="Google Shape;132;p13"/>
          <p:cNvPicPr preferRelativeResize="0"/>
          <p:nvPr/>
        </p:nvPicPr>
        <p:blipFill rotWithShape="1">
          <a:blip r:embed="rId4">
            <a:alphaModFix/>
          </a:blip>
          <a:srcRect b="0" l="0" r="0" t="0"/>
          <a:stretch/>
        </p:blipFill>
        <p:spPr>
          <a:xfrm>
            <a:off x="6708850" y="1992986"/>
            <a:ext cx="1359099" cy="136069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Google Shape;198;p22"/>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VISUALIZACIÓN</a:t>
            </a:r>
            <a:endParaRPr/>
          </a:p>
        </p:txBody>
      </p:sp>
      <p:sp>
        <p:nvSpPr>
          <p:cNvPr id="199" name="Google Shape;199;p22"/>
          <p:cNvSpPr txBox="1"/>
          <p:nvPr>
            <p:ph idx="1" type="body"/>
          </p:nvPr>
        </p:nvSpPr>
        <p:spPr>
          <a:xfrm>
            <a:off x="819150" y="1347750"/>
            <a:ext cx="75057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2200"/>
              <a:t>Finalmente, se muestra una nube de palabras o “</a:t>
            </a:r>
            <a:r>
              <a:rPr i="1" lang="es" sz="2200"/>
              <a:t>wordcloud</a:t>
            </a:r>
            <a:r>
              <a:rPr lang="es" sz="2200"/>
              <a:t>”, que contiene  las palabras más relevantes de la noticia:</a:t>
            </a:r>
            <a:endParaRPr sz="2200"/>
          </a:p>
          <a:p>
            <a:pPr indent="0" lvl="0" marL="0" rtl="0" algn="l">
              <a:spcBef>
                <a:spcPts val="1600"/>
              </a:spcBef>
              <a:spcAft>
                <a:spcPts val="1600"/>
              </a:spcAft>
              <a:buNone/>
            </a:pPr>
            <a:r>
              <a:t/>
            </a:r>
            <a:endParaRPr sz="2200"/>
          </a:p>
        </p:txBody>
      </p:sp>
      <p:pic>
        <p:nvPicPr>
          <p:cNvPr id="200" name="Google Shape;200;p22"/>
          <p:cNvPicPr preferRelativeResize="0"/>
          <p:nvPr/>
        </p:nvPicPr>
        <p:blipFill>
          <a:blip r:embed="rId3">
            <a:alphaModFix/>
          </a:blip>
          <a:stretch>
            <a:fillRect/>
          </a:stretch>
        </p:blipFill>
        <p:spPr>
          <a:xfrm>
            <a:off x="2556100" y="2336875"/>
            <a:ext cx="3674875" cy="21973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14"/>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OBJETIVO</a:t>
            </a:r>
            <a:endParaRPr/>
          </a:p>
        </p:txBody>
      </p:sp>
      <p:sp>
        <p:nvSpPr>
          <p:cNvPr id="138" name="Google Shape;138;p14"/>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s" sz="2400">
                <a:solidFill>
                  <a:srgbClr val="000000"/>
                </a:solidFill>
              </a:rPr>
              <a:t>Desarrollar de un periódico inteligente, capaz de clasificar un conjunto de noticias por sección o categoría,  utilizado algoritmos de Inteligencia Artificial y aplicando los procesos fundamentales para la gestión de datos desde el punto de vista de la Geointeligencia Computacional</a:t>
            </a:r>
            <a:endParaRPr sz="2400">
              <a:solidFill>
                <a:srgbClr val="000000"/>
              </a:solidFill>
            </a:endParaRPr>
          </a:p>
          <a:p>
            <a:pPr indent="0" lvl="0" marL="0" rtl="0" algn="l">
              <a:spcBef>
                <a:spcPts val="0"/>
              </a:spcBef>
              <a:spcAft>
                <a:spcPts val="1600"/>
              </a:spcAft>
              <a:buNone/>
            </a:pPr>
            <a:r>
              <a:t/>
            </a:r>
            <a:endParaRPr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15"/>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PROCESOS</a:t>
            </a:r>
            <a:endParaRPr/>
          </a:p>
        </p:txBody>
      </p:sp>
      <p:pic>
        <p:nvPicPr>
          <p:cNvPr id="144" name="Google Shape;144;p15"/>
          <p:cNvPicPr preferRelativeResize="0"/>
          <p:nvPr/>
        </p:nvPicPr>
        <p:blipFill rotWithShape="1">
          <a:blip r:embed="rId3">
            <a:alphaModFix/>
          </a:blip>
          <a:srcRect b="0" l="0" r="0" t="0"/>
          <a:stretch/>
        </p:blipFill>
        <p:spPr>
          <a:xfrm>
            <a:off x="1123551" y="2073627"/>
            <a:ext cx="1099217" cy="1122808"/>
          </a:xfrm>
          <a:prstGeom prst="rect">
            <a:avLst/>
          </a:prstGeom>
          <a:noFill/>
          <a:ln>
            <a:noFill/>
          </a:ln>
        </p:spPr>
      </p:pic>
      <p:pic>
        <p:nvPicPr>
          <p:cNvPr id="145" name="Google Shape;145;p15"/>
          <p:cNvPicPr preferRelativeResize="0"/>
          <p:nvPr/>
        </p:nvPicPr>
        <p:blipFill rotWithShape="1">
          <a:blip r:embed="rId4">
            <a:alphaModFix/>
          </a:blip>
          <a:srcRect b="0" l="0" r="0" t="0"/>
          <a:stretch/>
        </p:blipFill>
        <p:spPr>
          <a:xfrm>
            <a:off x="2726343" y="2047500"/>
            <a:ext cx="746616" cy="1105499"/>
          </a:xfrm>
          <a:prstGeom prst="rect">
            <a:avLst/>
          </a:prstGeom>
          <a:noFill/>
          <a:ln>
            <a:noFill/>
          </a:ln>
        </p:spPr>
      </p:pic>
      <p:pic>
        <p:nvPicPr>
          <p:cNvPr id="146" name="Google Shape;146;p15"/>
          <p:cNvPicPr preferRelativeResize="0"/>
          <p:nvPr/>
        </p:nvPicPr>
        <p:blipFill rotWithShape="1">
          <a:blip r:embed="rId5">
            <a:alphaModFix/>
          </a:blip>
          <a:srcRect b="0" l="0" r="0" t="0"/>
          <a:stretch/>
        </p:blipFill>
        <p:spPr>
          <a:xfrm>
            <a:off x="4212359" y="2087017"/>
            <a:ext cx="746616" cy="1105499"/>
          </a:xfrm>
          <a:prstGeom prst="rect">
            <a:avLst/>
          </a:prstGeom>
          <a:noFill/>
          <a:ln>
            <a:noFill/>
          </a:ln>
        </p:spPr>
      </p:pic>
      <p:pic>
        <p:nvPicPr>
          <p:cNvPr id="147" name="Google Shape;147;p15"/>
          <p:cNvPicPr preferRelativeResize="0"/>
          <p:nvPr/>
        </p:nvPicPr>
        <p:blipFill rotWithShape="1">
          <a:blip r:embed="rId6">
            <a:alphaModFix/>
          </a:blip>
          <a:srcRect b="0" l="0" r="0" t="0"/>
          <a:stretch/>
        </p:blipFill>
        <p:spPr>
          <a:xfrm>
            <a:off x="5706317" y="2073627"/>
            <a:ext cx="746616" cy="1105499"/>
          </a:xfrm>
          <a:prstGeom prst="rect">
            <a:avLst/>
          </a:prstGeom>
          <a:noFill/>
          <a:ln>
            <a:noFill/>
          </a:ln>
        </p:spPr>
      </p:pic>
      <p:pic>
        <p:nvPicPr>
          <p:cNvPr id="148" name="Google Shape;148;p15"/>
          <p:cNvPicPr preferRelativeResize="0"/>
          <p:nvPr/>
        </p:nvPicPr>
        <p:blipFill rotWithShape="1">
          <a:blip r:embed="rId7">
            <a:alphaModFix/>
          </a:blip>
          <a:srcRect b="0" l="0" r="0" t="0"/>
          <a:stretch/>
        </p:blipFill>
        <p:spPr>
          <a:xfrm>
            <a:off x="7089971" y="2082118"/>
            <a:ext cx="746616" cy="1105499"/>
          </a:xfrm>
          <a:prstGeom prst="rect">
            <a:avLst/>
          </a:prstGeom>
          <a:noFill/>
          <a:ln>
            <a:noFill/>
          </a:ln>
        </p:spPr>
      </p:pic>
      <p:sp>
        <p:nvSpPr>
          <p:cNvPr id="149" name="Google Shape;149;p15"/>
          <p:cNvSpPr/>
          <p:nvPr/>
        </p:nvSpPr>
        <p:spPr>
          <a:xfrm>
            <a:off x="2251300" y="2635684"/>
            <a:ext cx="417000" cy="201900"/>
          </a:xfrm>
          <a:prstGeom prst="rightArrow">
            <a:avLst>
              <a:gd fmla="val 50000" name="adj1"/>
              <a:gd fmla="val 50000" name="adj2"/>
            </a:avLst>
          </a:prstGeom>
          <a:solidFill>
            <a:srgbClr val="3333CC"/>
          </a:solidFill>
          <a:ln cap="flat" cmpd="sng" w="25550">
            <a:solidFill>
              <a:srgbClr val="395E8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15"/>
          <p:cNvSpPr/>
          <p:nvPr/>
        </p:nvSpPr>
        <p:spPr>
          <a:xfrm>
            <a:off x="3720844" y="2635684"/>
            <a:ext cx="417000" cy="201900"/>
          </a:xfrm>
          <a:prstGeom prst="rightArrow">
            <a:avLst>
              <a:gd fmla="val 50000" name="adj1"/>
              <a:gd fmla="val 50000" name="adj2"/>
            </a:avLst>
          </a:prstGeom>
          <a:solidFill>
            <a:srgbClr val="3333CC"/>
          </a:solidFill>
          <a:ln cap="flat" cmpd="sng" w="25550">
            <a:solidFill>
              <a:srgbClr val="395E8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15"/>
          <p:cNvSpPr/>
          <p:nvPr/>
        </p:nvSpPr>
        <p:spPr>
          <a:xfrm>
            <a:off x="5130677" y="2635684"/>
            <a:ext cx="417000" cy="201900"/>
          </a:xfrm>
          <a:prstGeom prst="rightArrow">
            <a:avLst>
              <a:gd fmla="val 50000" name="adj1"/>
              <a:gd fmla="val 50000" name="adj2"/>
            </a:avLst>
          </a:prstGeom>
          <a:solidFill>
            <a:srgbClr val="3333CC"/>
          </a:solidFill>
          <a:ln cap="flat" cmpd="sng" w="25550">
            <a:solidFill>
              <a:srgbClr val="395E8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15"/>
          <p:cNvSpPr/>
          <p:nvPr/>
        </p:nvSpPr>
        <p:spPr>
          <a:xfrm>
            <a:off x="6739057" y="2635684"/>
            <a:ext cx="417000" cy="201900"/>
          </a:xfrm>
          <a:prstGeom prst="rightArrow">
            <a:avLst>
              <a:gd fmla="val 50000" name="adj1"/>
              <a:gd fmla="val 50000" name="adj2"/>
            </a:avLst>
          </a:prstGeom>
          <a:solidFill>
            <a:srgbClr val="3333CC"/>
          </a:solidFill>
          <a:ln cap="flat" cmpd="sng" w="25550">
            <a:solidFill>
              <a:srgbClr val="395E8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15"/>
          <p:cNvSpPr/>
          <p:nvPr/>
        </p:nvSpPr>
        <p:spPr>
          <a:xfrm>
            <a:off x="495848" y="3328050"/>
            <a:ext cx="2241000" cy="33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 sz="1800" u="none" cap="none" strike="noStrike">
                <a:solidFill>
                  <a:srgbClr val="000000"/>
                </a:solidFill>
                <a:latin typeface="Garamond"/>
                <a:ea typeface="Garamond"/>
                <a:cs typeface="Garamond"/>
                <a:sym typeface="Garamond"/>
              </a:rPr>
              <a:t>Extracción</a:t>
            </a:r>
            <a:endParaRPr b="1" i="0" sz="1800" u="none" cap="none" strike="noStrike">
              <a:solidFill>
                <a:srgbClr val="000000"/>
              </a:solidFill>
            </a:endParaRPr>
          </a:p>
        </p:txBody>
      </p:sp>
      <p:sp>
        <p:nvSpPr>
          <p:cNvPr id="154" name="Google Shape;154;p15"/>
          <p:cNvSpPr/>
          <p:nvPr/>
        </p:nvSpPr>
        <p:spPr>
          <a:xfrm>
            <a:off x="2104816" y="3328050"/>
            <a:ext cx="2241000" cy="33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 sz="1800" u="none" cap="none" strike="noStrike">
                <a:solidFill>
                  <a:srgbClr val="000000"/>
                </a:solidFill>
                <a:latin typeface="Garamond"/>
                <a:ea typeface="Garamond"/>
                <a:cs typeface="Garamond"/>
                <a:sym typeface="Garamond"/>
              </a:rPr>
              <a:t>Transmisión</a:t>
            </a:r>
            <a:endParaRPr b="1" i="0" sz="1800" u="none" cap="none" strike="noStrike">
              <a:solidFill>
                <a:srgbClr val="000000"/>
              </a:solidFill>
            </a:endParaRPr>
          </a:p>
        </p:txBody>
      </p:sp>
      <p:sp>
        <p:nvSpPr>
          <p:cNvPr id="155" name="Google Shape;155;p15"/>
          <p:cNvSpPr/>
          <p:nvPr/>
        </p:nvSpPr>
        <p:spPr>
          <a:xfrm>
            <a:off x="3675546" y="3328050"/>
            <a:ext cx="2241000" cy="33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 sz="1800" u="none" cap="none" strike="noStrike">
                <a:solidFill>
                  <a:srgbClr val="000000"/>
                </a:solidFill>
                <a:latin typeface="Garamond"/>
                <a:ea typeface="Garamond"/>
                <a:cs typeface="Garamond"/>
                <a:sym typeface="Garamond"/>
              </a:rPr>
              <a:t>Almacenamiento</a:t>
            </a:r>
            <a:endParaRPr b="1" i="0" sz="1800" u="none" cap="none" strike="noStrike">
              <a:solidFill>
                <a:srgbClr val="000000"/>
              </a:solidFill>
            </a:endParaRPr>
          </a:p>
        </p:txBody>
      </p:sp>
      <p:sp>
        <p:nvSpPr>
          <p:cNvPr id="156" name="Google Shape;156;p15"/>
          <p:cNvSpPr/>
          <p:nvPr/>
        </p:nvSpPr>
        <p:spPr>
          <a:xfrm>
            <a:off x="5102439" y="3328050"/>
            <a:ext cx="2241000" cy="33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 sz="1800" u="none" cap="none" strike="noStrike">
                <a:solidFill>
                  <a:srgbClr val="000000"/>
                </a:solidFill>
                <a:latin typeface="Garamond"/>
                <a:ea typeface="Garamond"/>
                <a:cs typeface="Garamond"/>
                <a:sym typeface="Garamond"/>
              </a:rPr>
              <a:t>Análisis</a:t>
            </a:r>
            <a:endParaRPr b="1" i="0" sz="1800" u="none" cap="none" strike="noStrike">
              <a:solidFill>
                <a:srgbClr val="000000"/>
              </a:solidFill>
            </a:endParaRPr>
          </a:p>
        </p:txBody>
      </p:sp>
      <p:sp>
        <p:nvSpPr>
          <p:cNvPr id="157" name="Google Shape;157;p15"/>
          <p:cNvSpPr/>
          <p:nvPr/>
        </p:nvSpPr>
        <p:spPr>
          <a:xfrm>
            <a:off x="6518155" y="3328050"/>
            <a:ext cx="2005500" cy="331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s" sz="1800" u="none" cap="none" strike="noStrike">
                <a:solidFill>
                  <a:srgbClr val="000000"/>
                </a:solidFill>
                <a:latin typeface="Garamond"/>
                <a:ea typeface="Garamond"/>
                <a:cs typeface="Garamond"/>
                <a:sym typeface="Garamond"/>
              </a:rPr>
              <a:t>Visualización</a:t>
            </a:r>
            <a:endParaRPr b="1" i="0" sz="1800" u="none" cap="none" strike="noStrike">
              <a:solidFill>
                <a:srgbClr val="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16"/>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EXTRACCIÓN</a:t>
            </a:r>
            <a:endParaRPr/>
          </a:p>
        </p:txBody>
      </p:sp>
      <p:sp>
        <p:nvSpPr>
          <p:cNvPr id="163" name="Google Shape;163;p16"/>
          <p:cNvSpPr txBox="1"/>
          <p:nvPr>
            <p:ph idx="1" type="body"/>
          </p:nvPr>
        </p:nvSpPr>
        <p:spPr>
          <a:xfrm>
            <a:off x="819150" y="1667425"/>
            <a:ext cx="75057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sz="2400"/>
              <a:t>Se recolectan datos de noticias provenientes de la plataforma M3 (m3.geoint.mx) para una fecha en particular. Los datos se encuentran previamente descargados en un archivo CSV, el sistema se encarga de extraer la información, y darles formato  para su posterior transmisión.</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17"/>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TRANSMISIÓN y ALMACENAMIENTO</a:t>
            </a:r>
            <a:endParaRPr/>
          </a:p>
        </p:txBody>
      </p:sp>
      <p:sp>
        <p:nvSpPr>
          <p:cNvPr id="169" name="Google Shape;169;p17"/>
          <p:cNvSpPr txBox="1"/>
          <p:nvPr>
            <p:ph idx="1" type="body"/>
          </p:nvPr>
        </p:nvSpPr>
        <p:spPr>
          <a:xfrm>
            <a:off x="819150" y="1800200"/>
            <a:ext cx="75057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sz="2200"/>
              <a:t>Una vez realizada la extracción, el sistema se encarga de transmitir los datos, utilizando la distribución de Python “PyMongo”, la cual realiza una conexión de tipo </a:t>
            </a:r>
            <a:r>
              <a:rPr i="1" lang="es" sz="2200"/>
              <a:t>cliente-servidor</a:t>
            </a:r>
            <a:r>
              <a:rPr lang="es" sz="2200"/>
              <a:t>, hacia el gestor de bases de Datos MongoDB, en donde se almacenarán los datos de todas las noticias descargadas, para su posterior análisis.</a:t>
            </a:r>
            <a:endParaRPr sz="22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18"/>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ANÁLISIS</a:t>
            </a:r>
            <a:endParaRPr/>
          </a:p>
        </p:txBody>
      </p:sp>
      <p:sp>
        <p:nvSpPr>
          <p:cNvPr id="175" name="Google Shape;175;p18"/>
          <p:cNvSpPr txBox="1"/>
          <p:nvPr>
            <p:ph idx="1" type="body"/>
          </p:nvPr>
        </p:nvSpPr>
        <p:spPr>
          <a:xfrm>
            <a:off x="819150" y="1608625"/>
            <a:ext cx="75057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2200"/>
              <a:t>El sistema está basado en un modelo de clasificación de aprendizaje supervisado. Se toma un conjunto de noticias y se clasifican manualmente agregando una etiqueta llamada “SECCIÓN”, que contiene 5 categorías: POLÍTICA, CIENCIA, ESPECTÁCULOS, DEPORTES Y CULTURA.  Este es el conjunto de datos de entrenamiento. </a:t>
            </a:r>
            <a:endParaRPr sz="2200">
              <a:solidFill>
                <a:srgbClr val="000000"/>
              </a:solidFill>
              <a:latin typeface="Arial"/>
              <a:ea typeface="Arial"/>
              <a:cs typeface="Arial"/>
              <a:sym typeface="Arial"/>
            </a:endParaRPr>
          </a:p>
          <a:p>
            <a:pPr indent="0" lvl="0" marL="0" rtl="0" algn="l">
              <a:spcBef>
                <a:spcPts val="1600"/>
              </a:spcBef>
              <a:spcAft>
                <a:spcPts val="1600"/>
              </a:spcAft>
              <a:buNone/>
            </a:pPr>
            <a:r>
              <a:rPr lang="es" sz="2200"/>
              <a:t>  </a:t>
            </a:r>
            <a:endParaRPr sz="2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19"/>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ANÁLISIS </a:t>
            </a:r>
            <a:endParaRPr/>
          </a:p>
        </p:txBody>
      </p:sp>
      <p:sp>
        <p:nvSpPr>
          <p:cNvPr id="181" name="Google Shape;181;p19"/>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sz="2200"/>
              <a:t>Se utiliza el algoritmo “K-Vecinos” para entrenar al modelo.   Posteriormente, </a:t>
            </a:r>
            <a:r>
              <a:rPr lang="es" sz="2200"/>
              <a:t> se procede a hacer un “test” de clasificación con un conjunto de noticias aleatorias. Se hicieron varias pruebas </a:t>
            </a:r>
            <a:r>
              <a:rPr lang="es" sz="2200"/>
              <a:t>y se encontró </a:t>
            </a:r>
            <a:r>
              <a:rPr lang="es" sz="2200"/>
              <a:t>que el </a:t>
            </a:r>
            <a:r>
              <a:rPr lang="es" sz="2200"/>
              <a:t>número </a:t>
            </a:r>
            <a:r>
              <a:rPr lang="es" sz="2200"/>
              <a:t>oṕtim</a:t>
            </a:r>
            <a:r>
              <a:rPr lang="es" sz="2200"/>
              <a:t>o</a:t>
            </a:r>
            <a:r>
              <a:rPr lang="es" sz="2200"/>
              <a:t> de vecinos son 8, generando el siguiente reporte de clasificación.</a:t>
            </a:r>
            <a:endParaRPr sz="2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20"/>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ANÁLISIS</a:t>
            </a:r>
            <a:endParaRPr/>
          </a:p>
        </p:txBody>
      </p:sp>
      <p:sp>
        <p:nvSpPr>
          <p:cNvPr id="187" name="Google Shape;187;p20"/>
          <p:cNvSpPr txBox="1"/>
          <p:nvPr/>
        </p:nvSpPr>
        <p:spPr>
          <a:xfrm>
            <a:off x="819150" y="1425475"/>
            <a:ext cx="75057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1600"/>
              <a:t>	 	 	</a:t>
            </a:r>
            <a:endParaRPr b="1" sz="1600">
              <a:highlight>
                <a:srgbClr val="FFFFFF"/>
              </a:highlight>
            </a:endParaRPr>
          </a:p>
          <a:p>
            <a:pPr indent="0" lvl="0" marL="0" rtl="0" algn="l">
              <a:spcBef>
                <a:spcPts val="0"/>
              </a:spcBef>
              <a:spcAft>
                <a:spcPts val="0"/>
              </a:spcAft>
              <a:buNone/>
            </a:pPr>
            <a:r>
              <a:rPr b="1" lang="es" sz="1600">
                <a:highlight>
                  <a:srgbClr val="FFFFFF"/>
                </a:highlight>
              </a:rPr>
              <a:t> class                  </a:t>
            </a:r>
            <a:r>
              <a:rPr b="1" lang="es" sz="1600">
                <a:highlight>
                  <a:srgbClr val="FFFFFF"/>
                </a:highlight>
                <a:latin typeface="Courier New"/>
                <a:ea typeface="Courier New"/>
                <a:cs typeface="Courier New"/>
                <a:sym typeface="Courier New"/>
              </a:rPr>
              <a:t>precision    recall  f1-score   samples</a:t>
            </a:r>
            <a:endParaRPr b="1" sz="1600">
              <a:highlight>
                <a:srgbClr val="FFFFFF"/>
              </a:highlight>
            </a:endParaRPr>
          </a:p>
          <a:p>
            <a:pPr indent="0" lvl="0" marL="0" rtl="0" algn="l">
              <a:spcBef>
                <a:spcPts val="0"/>
              </a:spcBef>
              <a:spcAft>
                <a:spcPts val="0"/>
              </a:spcAft>
              <a:buNone/>
            </a:pPr>
            <a:r>
              <a:t/>
            </a:r>
            <a:endParaRPr b="1" sz="1600">
              <a:highlight>
                <a:srgbClr val="FFFFFF"/>
              </a:highlight>
            </a:endParaRPr>
          </a:p>
          <a:p>
            <a:pPr indent="0" lvl="0" marL="0" rtl="0" algn="l">
              <a:spcBef>
                <a:spcPts val="0"/>
              </a:spcBef>
              <a:spcAft>
                <a:spcPts val="0"/>
              </a:spcAft>
              <a:buNone/>
            </a:pPr>
            <a:r>
              <a:rPr b="1" lang="es" sz="1600">
                <a:highlight>
                  <a:srgbClr val="FFFFFF"/>
                </a:highlight>
              </a:rPr>
              <a:t>CIENCIA</a:t>
            </a:r>
            <a:r>
              <a:rPr b="1" lang="es" sz="1600">
                <a:highlight>
                  <a:srgbClr val="FFFFFF"/>
                </a:highlight>
                <a:latin typeface="Courier New"/>
                <a:ea typeface="Courier New"/>
                <a:cs typeface="Courier New"/>
                <a:sym typeface="Courier New"/>
              </a:rPr>
              <a:t>          </a:t>
            </a:r>
            <a:r>
              <a:rPr b="1" lang="es" sz="1600">
                <a:highlight>
                  <a:srgbClr val="FFFFFF"/>
                </a:highlight>
                <a:latin typeface="Courier New"/>
                <a:ea typeface="Courier New"/>
                <a:cs typeface="Courier New"/>
                <a:sym typeface="Courier New"/>
              </a:rPr>
              <a:t> </a:t>
            </a:r>
            <a:r>
              <a:rPr b="1" lang="es" sz="1600">
                <a:highlight>
                  <a:srgbClr val="FFFFFF"/>
                </a:highlight>
                <a:latin typeface="Courier New"/>
                <a:ea typeface="Courier New"/>
                <a:cs typeface="Courier New"/>
                <a:sym typeface="Courier New"/>
              </a:rPr>
              <a:t>0.83      1.00      0.91       5</a:t>
            </a:r>
            <a:endParaRPr b="1" sz="1600">
              <a:highlight>
                <a:srgbClr val="FFFFFF"/>
              </a:highlight>
            </a:endParaRPr>
          </a:p>
          <a:p>
            <a:pPr indent="0" lvl="0" marL="0" rtl="0" algn="l">
              <a:spcBef>
                <a:spcPts val="0"/>
              </a:spcBef>
              <a:spcAft>
                <a:spcPts val="0"/>
              </a:spcAft>
              <a:buNone/>
            </a:pPr>
            <a:r>
              <a:rPr b="1" lang="es" sz="1600">
                <a:highlight>
                  <a:srgbClr val="FFFFFF"/>
                </a:highlight>
              </a:rPr>
              <a:t>CULTURA</a:t>
            </a:r>
            <a:r>
              <a:rPr b="1" lang="es" sz="1600">
                <a:highlight>
                  <a:srgbClr val="FFFFFF"/>
                </a:highlight>
                <a:latin typeface="Courier New"/>
                <a:ea typeface="Courier New"/>
                <a:cs typeface="Courier New"/>
                <a:sym typeface="Courier New"/>
              </a:rPr>
              <a:t>         </a:t>
            </a:r>
            <a:r>
              <a:rPr b="1" lang="es" sz="1600">
                <a:highlight>
                  <a:srgbClr val="FFFFFF"/>
                </a:highlight>
                <a:latin typeface="Courier New"/>
                <a:ea typeface="Courier New"/>
                <a:cs typeface="Courier New"/>
                <a:sym typeface="Courier New"/>
              </a:rPr>
              <a:t> </a:t>
            </a:r>
            <a:r>
              <a:rPr b="1" lang="es" sz="1600">
                <a:highlight>
                  <a:srgbClr val="FFFFFF"/>
                </a:highlight>
                <a:latin typeface="Courier New"/>
                <a:ea typeface="Courier New"/>
                <a:cs typeface="Courier New"/>
                <a:sym typeface="Courier New"/>
              </a:rPr>
              <a:t>0.75      0.86      0.80       7</a:t>
            </a:r>
            <a:endParaRPr b="1" sz="1600">
              <a:highlight>
                <a:srgbClr val="FFFFFF"/>
              </a:highlight>
            </a:endParaRPr>
          </a:p>
          <a:p>
            <a:pPr indent="0" lvl="0" marL="0" rtl="0" algn="l">
              <a:spcBef>
                <a:spcPts val="0"/>
              </a:spcBef>
              <a:spcAft>
                <a:spcPts val="0"/>
              </a:spcAft>
              <a:buNone/>
            </a:pPr>
            <a:r>
              <a:rPr b="1" lang="es" sz="1600">
                <a:highlight>
                  <a:srgbClr val="FFFFFF"/>
                </a:highlight>
              </a:rPr>
              <a:t>DEPORTES</a:t>
            </a:r>
            <a:r>
              <a:rPr b="1" lang="es" sz="1600">
                <a:highlight>
                  <a:srgbClr val="FFFFFF"/>
                </a:highlight>
                <a:latin typeface="Courier New"/>
                <a:ea typeface="Courier New"/>
                <a:cs typeface="Courier New"/>
                <a:sym typeface="Courier New"/>
              </a:rPr>
              <a:t>        </a:t>
            </a:r>
            <a:r>
              <a:rPr b="1" lang="es" sz="1600">
                <a:highlight>
                  <a:srgbClr val="FFFFFF"/>
                </a:highlight>
                <a:latin typeface="Courier New"/>
                <a:ea typeface="Courier New"/>
                <a:cs typeface="Courier New"/>
                <a:sym typeface="Courier New"/>
              </a:rPr>
              <a:t> </a:t>
            </a:r>
            <a:r>
              <a:rPr b="1" lang="es" sz="1600">
                <a:highlight>
                  <a:srgbClr val="FFFFFF"/>
                </a:highlight>
                <a:latin typeface="Courier New"/>
                <a:ea typeface="Courier New"/>
                <a:cs typeface="Courier New"/>
                <a:sym typeface="Courier New"/>
              </a:rPr>
              <a:t>1.00      1.00      1.00       7</a:t>
            </a:r>
            <a:endParaRPr b="1" sz="1600">
              <a:highlight>
                <a:srgbClr val="FFFFFF"/>
              </a:highlight>
            </a:endParaRPr>
          </a:p>
          <a:p>
            <a:pPr indent="0" lvl="0" marL="0" rtl="0" algn="l">
              <a:spcBef>
                <a:spcPts val="0"/>
              </a:spcBef>
              <a:spcAft>
                <a:spcPts val="0"/>
              </a:spcAft>
              <a:buNone/>
            </a:pPr>
            <a:r>
              <a:rPr b="1" lang="es" sz="1600">
                <a:highlight>
                  <a:srgbClr val="FFFFFF"/>
                </a:highlight>
              </a:rPr>
              <a:t>ESPECTACULOS</a:t>
            </a:r>
            <a:r>
              <a:rPr b="1" lang="es" sz="1600">
                <a:highlight>
                  <a:srgbClr val="FFFFFF"/>
                </a:highlight>
                <a:latin typeface="Courier New"/>
                <a:ea typeface="Courier New"/>
                <a:cs typeface="Courier New"/>
                <a:sym typeface="Courier New"/>
              </a:rPr>
              <a:t>    </a:t>
            </a:r>
            <a:r>
              <a:rPr b="1" lang="es" sz="1600">
                <a:highlight>
                  <a:srgbClr val="FFFFFF"/>
                </a:highlight>
                <a:latin typeface="Courier New"/>
                <a:ea typeface="Courier New"/>
                <a:cs typeface="Courier New"/>
                <a:sym typeface="Courier New"/>
              </a:rPr>
              <a:t> </a:t>
            </a:r>
            <a:r>
              <a:rPr b="1" lang="es" sz="1600">
                <a:highlight>
                  <a:srgbClr val="FFFFFF"/>
                </a:highlight>
                <a:latin typeface="Courier New"/>
                <a:ea typeface="Courier New"/>
                <a:cs typeface="Courier New"/>
                <a:sym typeface="Courier New"/>
              </a:rPr>
              <a:t>0.75      0.60      0.67       5</a:t>
            </a:r>
            <a:endParaRPr b="1" sz="1600">
              <a:highlight>
                <a:srgbClr val="FFFFFF"/>
              </a:highlight>
            </a:endParaRPr>
          </a:p>
          <a:p>
            <a:pPr indent="0" lvl="0" marL="0" rtl="0" algn="l">
              <a:spcBef>
                <a:spcPts val="0"/>
              </a:spcBef>
              <a:spcAft>
                <a:spcPts val="0"/>
              </a:spcAft>
              <a:buNone/>
            </a:pPr>
            <a:r>
              <a:rPr b="1" lang="es" sz="1600">
                <a:highlight>
                  <a:srgbClr val="FFFFFF"/>
                </a:highlight>
              </a:rPr>
              <a:t>POLITICA</a:t>
            </a:r>
            <a:r>
              <a:rPr b="1" lang="es" sz="1600">
                <a:highlight>
                  <a:srgbClr val="FFFFFF"/>
                </a:highlight>
                <a:latin typeface="Courier New"/>
                <a:ea typeface="Courier New"/>
                <a:cs typeface="Courier New"/>
                <a:sym typeface="Courier New"/>
              </a:rPr>
              <a:t>           1.00      0.83      0.91       6</a:t>
            </a:r>
            <a:endParaRPr b="1" sz="1600">
              <a:highlight>
                <a:srgbClr val="FFFFFF"/>
              </a:highlight>
            </a:endParaRPr>
          </a:p>
          <a:p>
            <a:pPr indent="0" lvl="0" marL="0" rtl="0" algn="l">
              <a:spcBef>
                <a:spcPts val="0"/>
              </a:spcBef>
              <a:spcAft>
                <a:spcPts val="0"/>
              </a:spcAft>
              <a:buNone/>
            </a:pPr>
            <a:r>
              <a:t/>
            </a:r>
            <a:endParaRPr b="1" sz="1600">
              <a:highlight>
                <a:srgbClr val="FFFFFF"/>
              </a:highlight>
            </a:endParaRPr>
          </a:p>
          <a:p>
            <a:pPr indent="0" lvl="0" marL="0" rtl="0" algn="l">
              <a:spcBef>
                <a:spcPts val="0"/>
              </a:spcBef>
              <a:spcAft>
                <a:spcPts val="0"/>
              </a:spcAft>
              <a:buNone/>
            </a:pPr>
            <a:r>
              <a:rPr b="1" lang="es" sz="1600">
                <a:highlight>
                  <a:srgbClr val="FFFFFF"/>
                </a:highlight>
              </a:rPr>
              <a:t>    </a:t>
            </a:r>
            <a:r>
              <a:rPr b="1" lang="es" sz="1600">
                <a:highlight>
                  <a:srgbClr val="FFFFFF"/>
                </a:highlight>
                <a:latin typeface="Courier New"/>
                <a:ea typeface="Courier New"/>
                <a:cs typeface="Courier New"/>
                <a:sym typeface="Courier New"/>
              </a:rPr>
              <a:t>avgerage         0.87      0.87      0.86       30</a:t>
            </a:r>
            <a:endParaRPr b="1" sz="1600">
              <a:highlight>
                <a:srgbClr val="FFFFFF"/>
              </a:highlight>
            </a:endParaRPr>
          </a:p>
          <a:p>
            <a:pPr indent="0" lvl="0" marL="0" rtl="0" algn="l">
              <a:spcBef>
                <a:spcPts val="0"/>
              </a:spcBef>
              <a:spcAft>
                <a:spcPts val="0"/>
              </a:spcAft>
              <a:buNone/>
            </a:pPr>
            <a:r>
              <a:t/>
            </a:r>
            <a:endParaRPr b="1" sz="1600">
              <a:highlight>
                <a:srgbClr val="FFFFFF"/>
              </a:highlight>
            </a:endParaRPr>
          </a:p>
          <a:p>
            <a:pPr indent="0" lvl="0" marL="0" rtl="0" algn="l">
              <a:lnSpc>
                <a:spcPct val="115000"/>
              </a:lnSpc>
              <a:spcBef>
                <a:spcPts val="0"/>
              </a:spcBef>
              <a:spcAft>
                <a:spcPts val="0"/>
              </a:spcAft>
              <a:buNone/>
            </a:pPr>
            <a:r>
              <a:rPr b="1" lang="es" sz="1600">
                <a:highlight>
                  <a:srgbClr val="FFFFFF"/>
                </a:highlight>
                <a:latin typeface="Courier New"/>
                <a:ea typeface="Courier New"/>
                <a:cs typeface="Courier New"/>
                <a:sym typeface="Courier New"/>
              </a:rPr>
              <a:t>acc_score= 0.8666</a:t>
            </a:r>
            <a:endParaRPr b="1" sz="1600">
              <a:highlight>
                <a:srgbClr val="FFFFFF"/>
              </a:highlight>
              <a:latin typeface="Courier New"/>
              <a:ea typeface="Courier New"/>
              <a:cs typeface="Courier New"/>
              <a:sym typeface="Courier New"/>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21"/>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VISUALIZACIÓN</a:t>
            </a:r>
            <a:endParaRPr/>
          </a:p>
        </p:txBody>
      </p:sp>
      <p:sp>
        <p:nvSpPr>
          <p:cNvPr id="193" name="Google Shape;193;p21"/>
          <p:cNvSpPr txBox="1"/>
          <p:nvPr>
            <p:ph idx="1" type="body"/>
          </p:nvPr>
        </p:nvSpPr>
        <p:spPr>
          <a:xfrm>
            <a:off x="819150" y="1498975"/>
            <a:ext cx="7505700" cy="2939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sz="2200"/>
              <a:t>Utilizando IPython (Jupyter-Notebook) y lenguage HTML, el sistema solicita al usuario que seleccione una categoría y muestra las noticias más relevantes. El grado de relevancia se genera mediante la función “cosine_similarity” que evalúa y entrega un ranking con las noticias que más se asemejan a las utilizadas durante la fase de entrenamieto. </a:t>
            </a:r>
            <a:endParaRPr sz="2200"/>
          </a:p>
        </p:txBody>
      </p:sp>
    </p:spTree>
  </p:cSld>
  <p:clrMapOvr>
    <a:masterClrMapping/>
  </p:clrMapOvr>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